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10/15/2018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err="1">
                <a:solidFill>
                  <a:srgbClr val="7030A0"/>
                </a:solidFill>
                <a:cs typeface="+mj-cs"/>
              </a:rPr>
              <a:t>Lec</a:t>
            </a:r>
            <a:r>
              <a:rPr lang="en-US" sz="3200" b="1" dirty="0">
                <a:solidFill>
                  <a:srgbClr val="7030A0"/>
                </a:solidFill>
                <a:cs typeface="+mj-cs"/>
              </a:rPr>
              <a:t> </a:t>
            </a:r>
            <a:r>
              <a:rPr lang="en-US" sz="3200" b="1" dirty="0" smtClean="0">
                <a:solidFill>
                  <a:srgbClr val="7030A0"/>
                </a:solidFill>
                <a:cs typeface="+mj-cs"/>
              </a:rPr>
              <a:t>2                                                  </a:t>
            </a:r>
            <a:r>
              <a:rPr lang="en-US" sz="3200" b="1" dirty="0" smtClean="0">
                <a:solidFill>
                  <a:srgbClr val="7030A0"/>
                </a:solidFill>
                <a:cs typeface="+mj-cs"/>
              </a:rPr>
              <a:t>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a:t>
            </a:r>
            <a:r>
              <a:rPr lang="en-US" sz="3200" b="1" dirty="0" smtClean="0">
                <a:solidFill>
                  <a:srgbClr val="C00000"/>
                </a:solidFill>
                <a:cs typeface="+mj-cs"/>
              </a:rPr>
              <a:t>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748464" cy="5175776"/>
          </a:xfrm>
          <a:prstGeom prst="rect">
            <a:avLst/>
          </a:prstGeom>
        </p:spPr>
        <p:txBody>
          <a:bodyPr wrap="square">
            <a:spAutoFit/>
          </a:bodyPr>
          <a:lstStyle/>
          <a:p>
            <a:pPr>
              <a:lnSpc>
                <a:spcPct val="115000"/>
              </a:lnSpc>
              <a:spcAft>
                <a:spcPts val="1000"/>
              </a:spcAft>
              <a:tabLst>
                <a:tab pos="3457575" algn="l"/>
              </a:tabLst>
            </a:pPr>
            <a:r>
              <a:rPr lang="en-US" sz="2800" b="1" u="sng" dirty="0">
                <a:solidFill>
                  <a:srgbClr val="C00000"/>
                </a:solidFill>
                <a:latin typeface="Times New Roman"/>
                <a:ea typeface="Calibri"/>
                <a:cs typeface="+mj-cs"/>
              </a:rPr>
              <a:t>Esters failure as </a:t>
            </a:r>
            <a:r>
              <a:rPr lang="en-US" sz="2800" b="1" u="sng" dirty="0" err="1">
                <a:solidFill>
                  <a:srgbClr val="C00000"/>
                </a:solidFill>
                <a:latin typeface="Times New Roman"/>
                <a:ea typeface="Calibri"/>
                <a:cs typeface="+mj-cs"/>
              </a:rPr>
              <a:t>prodrugs</a:t>
            </a:r>
            <a:endParaRPr lang="en-US" sz="2800" dirty="0">
              <a:ea typeface="Calibri"/>
              <a:cs typeface="+mj-cs"/>
            </a:endParaRPr>
          </a:p>
          <a:p>
            <a:pPr>
              <a:lnSpc>
                <a:spcPct val="115000"/>
              </a:lnSpc>
              <a:spcAft>
                <a:spcPts val="1000"/>
              </a:spcAft>
              <a:tabLst>
                <a:tab pos="3457575" algn="l"/>
              </a:tabLst>
            </a:pPr>
            <a:r>
              <a:rPr lang="en-US" sz="2800" dirty="0">
                <a:solidFill>
                  <a:srgbClr val="002060"/>
                </a:solidFill>
                <a:latin typeface="Times New Roman"/>
                <a:ea typeface="Calibri"/>
                <a:cs typeface="+mj-cs"/>
              </a:rPr>
              <a:t>Not all carboxylic esters are easily hydrolyzed in vivo. Steric inhibition around the ester in some cases prevents the </a:t>
            </a:r>
            <a:r>
              <a:rPr lang="en-US" sz="2800" dirty="0" err="1">
                <a:solidFill>
                  <a:srgbClr val="002060"/>
                </a:solidFill>
                <a:latin typeface="Times New Roman"/>
                <a:ea typeface="Calibri"/>
                <a:cs typeface="+mj-cs"/>
              </a:rPr>
              <a:t>prodrug</a:t>
            </a:r>
            <a:r>
              <a:rPr lang="en-US" sz="2800" dirty="0">
                <a:solidFill>
                  <a:srgbClr val="002060"/>
                </a:solidFill>
                <a:latin typeface="Times New Roman"/>
                <a:ea typeface="Calibri"/>
                <a:cs typeface="+mj-cs"/>
              </a:rPr>
              <a:t> from being hydrolyzed. This is seen in the </a:t>
            </a:r>
            <a:r>
              <a:rPr lang="en-US" sz="2800" dirty="0">
                <a:solidFill>
                  <a:srgbClr val="002060"/>
                </a:solidFill>
                <a:latin typeface="Cambria Math"/>
                <a:ea typeface="Calibri"/>
                <a:cs typeface="+mj-cs"/>
              </a:rPr>
              <a:t>β</a:t>
            </a:r>
            <a:r>
              <a:rPr lang="en-US" sz="2800" dirty="0">
                <a:solidFill>
                  <a:srgbClr val="002060"/>
                </a:solidFill>
                <a:latin typeface="Times New Roman"/>
                <a:ea typeface="Calibri"/>
                <a:cs typeface="+mj-cs"/>
              </a:rPr>
              <a:t>-lactams, in which it is often desirable to increase the hydrophobicity of the agent to improve absorption or prevent dissolution in the stomach where acid-catalyzed decomposition may occur. Simple esters of the carboxylic acid moiety, however, are not hydrolyzed in vivo to the active carboxylate.</a:t>
            </a:r>
            <a:endParaRPr lang="en-US" sz="2800" dirty="0">
              <a:ea typeface="Calibri"/>
              <a:cs typeface="+mj-cs"/>
            </a:endParaRPr>
          </a:p>
        </p:txBody>
      </p:sp>
    </p:spTree>
    <p:extLst>
      <p:ext uri="{BB962C8B-B14F-4D97-AF65-F5344CB8AC3E}">
        <p14:creationId xmlns:p14="http://schemas.microsoft.com/office/powerpoint/2010/main" val="397616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2938435530"/>
              </p:ext>
            </p:extLst>
          </p:nvPr>
        </p:nvGraphicFramePr>
        <p:xfrm>
          <a:off x="395536" y="1412776"/>
          <a:ext cx="8094602" cy="1879104"/>
        </p:xfrm>
        <a:graphic>
          <a:graphicData uri="http://schemas.openxmlformats.org/presentationml/2006/ole">
            <mc:AlternateContent xmlns:mc="http://schemas.openxmlformats.org/markup-compatibility/2006">
              <mc:Choice xmlns:v="urn:schemas-microsoft-com:vml" Requires="v">
                <p:oleObj spid="_x0000_s31767" name="CS ChemDraw Drawing" r:id="rId3" imgW="7874127" imgH="1829943" progId="ChemDraw.Document.6.0">
                  <p:embed/>
                </p:oleObj>
              </mc:Choice>
              <mc:Fallback>
                <p:oleObj name="CS ChemDraw Drawing" r:id="rId3" imgW="7874127" imgH="1829943"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412776"/>
                        <a:ext cx="8094602" cy="1879104"/>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1575320141"/>
              </p:ext>
            </p:extLst>
          </p:nvPr>
        </p:nvGraphicFramePr>
        <p:xfrm>
          <a:off x="611560" y="4437112"/>
          <a:ext cx="8245418" cy="2101205"/>
        </p:xfrm>
        <a:graphic>
          <a:graphicData uri="http://schemas.openxmlformats.org/presentationml/2006/ole">
            <mc:AlternateContent xmlns:mc="http://schemas.openxmlformats.org/markup-compatibility/2006">
              <mc:Choice xmlns:v="urn:schemas-microsoft-com:vml" Requires="v">
                <p:oleObj spid="_x0000_s31768" name="CS ChemDraw Drawing" r:id="rId5" imgW="7429119" imgH="1896999" progId="ChemDraw.Document.6.0">
                  <p:embed/>
                </p:oleObj>
              </mc:Choice>
              <mc:Fallback>
                <p:oleObj name="CS ChemDraw Drawing" r:id="rId5" imgW="7429119" imgH="1896999"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4437112"/>
                        <a:ext cx="8245418" cy="2101205"/>
                      </a:xfrm>
                      <a:prstGeom prst="rect">
                        <a:avLst/>
                      </a:prstGeom>
                      <a:noFill/>
                    </p:spPr>
                  </p:pic>
                </p:oleObj>
              </mc:Fallback>
            </mc:AlternateContent>
          </a:graphicData>
        </a:graphic>
      </p:graphicFrame>
      <p:sp>
        <p:nvSpPr>
          <p:cNvPr id="4" name="Rectangle 3"/>
          <p:cNvSpPr>
            <a:spLocks noChangeArrowheads="1"/>
          </p:cNvSpPr>
          <p:nvPr/>
        </p:nvSpPr>
        <p:spPr bwMode="auto">
          <a:xfrm>
            <a:off x="395536" y="13157"/>
            <a:ext cx="702027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457575" algn="l"/>
              </a:tabLst>
            </a:pPr>
            <a:r>
              <a:rPr kumimoji="0" lang="en-US" sz="2800" b="1" i="1" u="sng" strike="noStrike" cap="none" normalizeH="0" baseline="0" dirty="0" smtClean="0">
                <a:ln>
                  <a:noFill/>
                </a:ln>
                <a:solidFill>
                  <a:srgbClr val="C00000"/>
                </a:solidFill>
                <a:effectLst/>
                <a:latin typeface="Times New Roman" pitchFamily="18" charset="0"/>
                <a:ea typeface="Calibri" pitchFamily="34" charset="0"/>
                <a:cs typeface="+mj-cs"/>
              </a:rPr>
              <a:t>Example(β-lactams antibiotic)</a:t>
            </a:r>
          </a:p>
          <a:p>
            <a:pPr marL="0" marR="0" lvl="0" indent="0" algn="l" defTabSz="914400" rtl="1" eaLnBrk="1" fontAlgn="base" latinLnBrk="0" hangingPunct="1">
              <a:lnSpc>
                <a:spcPct val="100000"/>
              </a:lnSpc>
              <a:spcBef>
                <a:spcPct val="0"/>
              </a:spcBef>
              <a:spcAft>
                <a:spcPct val="0"/>
              </a:spcAft>
              <a:buClrTx/>
              <a:buSzTx/>
              <a:buFontTx/>
              <a:buNone/>
              <a:tabLst>
                <a:tab pos="3457575" algn="l"/>
              </a:tabLst>
            </a:pPr>
            <a:endParaRPr kumimoji="0" lang="en-US" sz="2800" b="0" i="0" u="none" strike="noStrike" cap="none" normalizeH="0" baseline="0" dirty="0" smtClean="0">
              <a:ln>
                <a:noFill/>
              </a:ln>
              <a:solidFill>
                <a:srgbClr val="C00000"/>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3457575" algn="l"/>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penicillin ester</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tab pos="3457575" algn="l"/>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sp>
        <p:nvSpPr>
          <p:cNvPr id="5" name="Rectangle 4"/>
          <p:cNvSpPr>
            <a:spLocks noChangeArrowheads="1"/>
          </p:cNvSpPr>
          <p:nvPr/>
        </p:nvSpPr>
        <p:spPr bwMode="auto">
          <a:xfrm>
            <a:off x="179512" y="3720316"/>
            <a:ext cx="301877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Cephalosporin ester</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2986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8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58" y="116632"/>
            <a:ext cx="8897682" cy="1725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مستطيل 10"/>
          <p:cNvSpPr/>
          <p:nvPr/>
        </p:nvSpPr>
        <p:spPr>
          <a:xfrm>
            <a:off x="127089" y="2060848"/>
            <a:ext cx="9036496" cy="4524315"/>
          </a:xfrm>
          <a:prstGeom prst="rect">
            <a:avLst/>
          </a:prstGeom>
        </p:spPr>
        <p:txBody>
          <a:bodyPr wrap="square">
            <a:spAutoFit/>
          </a:bodyPr>
          <a:lstStyle/>
          <a:p>
            <a:pPr>
              <a:spcAft>
                <a:spcPts val="0"/>
              </a:spcAft>
            </a:pPr>
            <a:r>
              <a:rPr lang="en-US" sz="2400" b="1" dirty="0">
                <a:solidFill>
                  <a:srgbClr val="002060"/>
                </a:solidFill>
                <a:latin typeface="Times New Roman"/>
                <a:ea typeface="Calibri"/>
                <a:cs typeface="+mj-cs"/>
              </a:rPr>
              <a:t>Which do not allows ester for binding. While this problem was solved by using double ester </a:t>
            </a:r>
            <a:r>
              <a:rPr lang="en-US" sz="2400" b="1" dirty="0" err="1">
                <a:solidFill>
                  <a:srgbClr val="002060"/>
                </a:solidFill>
                <a:latin typeface="Times New Roman"/>
                <a:ea typeface="Calibri"/>
                <a:cs typeface="+mj-cs"/>
              </a:rPr>
              <a:t>prodrug</a:t>
            </a:r>
            <a:r>
              <a:rPr lang="en-US" sz="2400" b="1" dirty="0">
                <a:solidFill>
                  <a:srgbClr val="002060"/>
                </a:solidFill>
                <a:latin typeface="Times New Roman"/>
                <a:ea typeface="Calibri"/>
                <a:cs typeface="+mj-cs"/>
              </a:rPr>
              <a:t> approach, in which the chain was elongated by putting spacer and additional ester or carbonate group is incorporated into the R</a:t>
            </a:r>
            <a:r>
              <a:rPr lang="en-US" sz="2400" b="1" baseline="-25000" dirty="0">
                <a:solidFill>
                  <a:srgbClr val="002060"/>
                </a:solidFill>
                <a:latin typeface="Times New Roman"/>
                <a:ea typeface="Calibri"/>
                <a:cs typeface="+mj-cs"/>
              </a:rPr>
              <a:t>2 </a:t>
            </a:r>
            <a:r>
              <a:rPr lang="en-US" sz="2400" b="1" dirty="0">
                <a:solidFill>
                  <a:srgbClr val="002060"/>
                </a:solidFill>
                <a:latin typeface="Times New Roman"/>
                <a:ea typeface="Calibri"/>
                <a:cs typeface="+mj-cs"/>
              </a:rPr>
              <a:t>substituent. So in this case we have two ester </a:t>
            </a:r>
            <a:r>
              <a:rPr lang="en-US" sz="2400" b="1" dirty="0" smtClean="0">
                <a:solidFill>
                  <a:srgbClr val="002060"/>
                </a:solidFill>
                <a:latin typeface="Times New Roman"/>
                <a:ea typeface="Calibri"/>
                <a:cs typeface="+mj-cs"/>
              </a:rPr>
              <a:t>groups,</a:t>
            </a:r>
            <a:r>
              <a:rPr lang="en-US" sz="2400" b="1" dirty="0" smtClean="0">
                <a:solidFill>
                  <a:srgbClr val="002060"/>
                </a:solidFill>
                <a:ea typeface="Calibri"/>
                <a:cs typeface="+mj-cs"/>
              </a:rPr>
              <a:t> </a:t>
            </a:r>
            <a:r>
              <a:rPr lang="en-US" sz="2400" b="1" dirty="0" smtClean="0">
                <a:solidFill>
                  <a:srgbClr val="002060"/>
                </a:solidFill>
                <a:latin typeface="Times New Roman"/>
                <a:ea typeface="Calibri"/>
                <a:cs typeface="+mj-cs"/>
              </a:rPr>
              <a:t>The </a:t>
            </a:r>
            <a:r>
              <a:rPr lang="en-US" sz="2400" b="1" dirty="0">
                <a:solidFill>
                  <a:srgbClr val="002060"/>
                </a:solidFill>
                <a:latin typeface="Times New Roman"/>
                <a:ea typeface="Calibri"/>
                <a:cs typeface="+mj-cs"/>
              </a:rPr>
              <a:t>terminal one which is hydrolyzes by esterase and the other near one which cleave by chemical hydrolysis. This approach is frequently</a:t>
            </a:r>
            <a:r>
              <a:rPr lang="en-US" sz="2400" b="1" dirty="0">
                <a:solidFill>
                  <a:srgbClr val="002060"/>
                </a:solidFill>
                <a:ea typeface="Calibri"/>
                <a:cs typeface="+mj-cs"/>
              </a:rPr>
              <a:t> </a:t>
            </a:r>
            <a:r>
              <a:rPr lang="en-US" sz="2400" b="1" dirty="0">
                <a:solidFill>
                  <a:srgbClr val="002060"/>
                </a:solidFill>
                <a:latin typeface="Times New Roman"/>
                <a:ea typeface="Calibri"/>
                <a:cs typeface="+mj-cs"/>
              </a:rPr>
              <a:t>used to improve absorption or prevent dissolution in the stomach and the subsequent acid-catalyzed decomposition of </a:t>
            </a:r>
            <a:r>
              <a:rPr lang="en-US" sz="2400" b="1" dirty="0" err="1">
                <a:solidFill>
                  <a:srgbClr val="002060"/>
                </a:solidFill>
                <a:latin typeface="Times New Roman"/>
                <a:ea typeface="Calibri"/>
                <a:cs typeface="+mj-cs"/>
              </a:rPr>
              <a:t>aminopenicillins</a:t>
            </a:r>
            <a:r>
              <a:rPr lang="en-US" sz="2400" b="1" dirty="0">
                <a:solidFill>
                  <a:srgbClr val="002060"/>
                </a:solidFill>
                <a:latin typeface="Times New Roman"/>
                <a:ea typeface="Calibri"/>
                <a:cs typeface="+mj-cs"/>
              </a:rPr>
              <a:t> and second- and third-generation </a:t>
            </a:r>
            <a:r>
              <a:rPr lang="en-US" sz="2400" b="1" dirty="0" err="1">
                <a:solidFill>
                  <a:srgbClr val="002060"/>
                </a:solidFill>
                <a:latin typeface="Times New Roman"/>
                <a:ea typeface="Calibri"/>
                <a:cs typeface="+mj-cs"/>
              </a:rPr>
              <a:t>cephalosporins</a:t>
            </a:r>
            <a:r>
              <a:rPr lang="en-US" sz="2400" b="1" dirty="0">
                <a:solidFill>
                  <a:srgbClr val="002060"/>
                </a:solidFill>
                <a:latin typeface="Times New Roman"/>
                <a:ea typeface="Calibri"/>
                <a:cs typeface="+mj-cs"/>
              </a:rPr>
              <a:t> (</a:t>
            </a:r>
            <a:r>
              <a:rPr lang="en-US" sz="2400" b="1" dirty="0" err="1">
                <a:solidFill>
                  <a:srgbClr val="002060"/>
                </a:solidFill>
                <a:latin typeface="Times New Roman"/>
                <a:ea typeface="Calibri"/>
                <a:cs typeface="+mj-cs"/>
              </a:rPr>
              <a:t>cefpodoxime</a:t>
            </a:r>
            <a:r>
              <a:rPr lang="en-US" sz="2400" b="1" dirty="0">
                <a:solidFill>
                  <a:srgbClr val="002060"/>
                </a:solidFill>
                <a:latin typeface="Times New Roman"/>
                <a:ea typeface="Calibri"/>
                <a:cs typeface="+mj-cs"/>
              </a:rPr>
              <a:t> </a:t>
            </a:r>
            <a:r>
              <a:rPr lang="en-US" sz="2400" b="1" dirty="0" err="1">
                <a:solidFill>
                  <a:srgbClr val="002060"/>
                </a:solidFill>
                <a:latin typeface="Times New Roman"/>
                <a:ea typeface="Calibri"/>
                <a:cs typeface="+mj-cs"/>
              </a:rPr>
              <a:t>proxetil</a:t>
            </a:r>
            <a:r>
              <a:rPr lang="en-US" sz="2400" b="1" dirty="0">
                <a:solidFill>
                  <a:srgbClr val="002060"/>
                </a:solidFill>
                <a:latin typeface="Times New Roman"/>
                <a:ea typeface="Calibri"/>
                <a:cs typeface="+mj-cs"/>
              </a:rPr>
              <a:t> has been </a:t>
            </a:r>
            <a:r>
              <a:rPr lang="en-US" sz="2400" b="1" dirty="0" err="1">
                <a:solidFill>
                  <a:srgbClr val="002060"/>
                </a:solidFill>
                <a:latin typeface="Times New Roman"/>
                <a:ea typeface="Calibri"/>
                <a:cs typeface="+mj-cs"/>
              </a:rPr>
              <a:t>classilied</a:t>
            </a:r>
            <a:r>
              <a:rPr lang="en-US" sz="2400" b="1" dirty="0">
                <a:solidFill>
                  <a:srgbClr val="002060"/>
                </a:solidFill>
                <a:latin typeface="Times New Roman"/>
                <a:ea typeface="Calibri"/>
                <a:cs typeface="+mj-cs"/>
              </a:rPr>
              <a:t> as both a second- and a third-generation agent) so that these agents can be administered orally.</a:t>
            </a:r>
            <a:endParaRPr lang="en-US" sz="2400" b="1" dirty="0">
              <a:solidFill>
                <a:srgbClr val="002060"/>
              </a:solidFill>
              <a:ea typeface="Calibri"/>
              <a:cs typeface="+mj-cs"/>
            </a:endParaRPr>
          </a:p>
        </p:txBody>
      </p:sp>
    </p:spTree>
    <p:extLst>
      <p:ext uri="{BB962C8B-B14F-4D97-AF65-F5344CB8AC3E}">
        <p14:creationId xmlns:p14="http://schemas.microsoft.com/office/powerpoint/2010/main" val="250768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534243245"/>
              </p:ext>
            </p:extLst>
          </p:nvPr>
        </p:nvGraphicFramePr>
        <p:xfrm>
          <a:off x="251520" y="1902459"/>
          <a:ext cx="8712968" cy="2608968"/>
        </p:xfrm>
        <a:graphic>
          <a:graphicData uri="http://schemas.openxmlformats.org/presentationml/2006/ole">
            <mc:AlternateContent xmlns:mc="http://schemas.openxmlformats.org/markup-compatibility/2006">
              <mc:Choice xmlns:v="urn:schemas-microsoft-com:vml" Requires="v">
                <p:oleObj spid="_x0000_s33802" name="CS ChemDraw Drawing" r:id="rId3" imgW="7587615" imgH="2282571" progId="ChemDraw.Document.6.0">
                  <p:embed/>
                </p:oleObj>
              </mc:Choice>
              <mc:Fallback>
                <p:oleObj name="CS ChemDraw Drawing" r:id="rId3" imgW="7587615" imgH="228257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902459"/>
                        <a:ext cx="8712968" cy="2608968"/>
                      </a:xfrm>
                      <a:prstGeom prst="rect">
                        <a:avLst/>
                      </a:prstGeom>
                      <a:noFill/>
                    </p:spPr>
                  </p:pic>
                </p:oleObj>
              </mc:Fallback>
            </mc:AlternateContent>
          </a:graphicData>
        </a:graphic>
      </p:graphicFrame>
    </p:spTree>
    <p:extLst>
      <p:ext uri="{BB962C8B-B14F-4D97-AF65-F5344CB8AC3E}">
        <p14:creationId xmlns:p14="http://schemas.microsoft.com/office/powerpoint/2010/main" val="367827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235298"/>
            <a:ext cx="565879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4F6228"/>
                </a:solidFill>
                <a:effectLst/>
                <a:latin typeface="Times New Roman" pitchFamily="18" charset="0"/>
                <a:ea typeface="Calibri" pitchFamily="34" charset="0"/>
                <a:cs typeface="+mj-cs"/>
              </a:rPr>
              <a:t>Example (double ester </a:t>
            </a:r>
            <a:r>
              <a:rPr kumimoji="0" lang="en-US" sz="2800" b="1" i="1" u="sng" strike="noStrike" cap="none" normalizeH="0" baseline="0" dirty="0" err="1" smtClean="0">
                <a:ln>
                  <a:noFill/>
                </a:ln>
                <a:solidFill>
                  <a:srgbClr val="4F6228"/>
                </a:solidFill>
                <a:effectLst/>
                <a:latin typeface="Times New Roman" pitchFamily="18" charset="0"/>
                <a:ea typeface="Calibri" pitchFamily="34" charset="0"/>
                <a:cs typeface="+mj-cs"/>
              </a:rPr>
              <a:t>prodrug</a:t>
            </a:r>
            <a:r>
              <a:rPr kumimoji="0" lang="en-US" sz="2800" b="1" i="1" u="sng" strike="noStrike" cap="none" normalizeH="0" baseline="0" dirty="0" smtClean="0">
                <a:ln>
                  <a:noFill/>
                </a:ln>
                <a:solidFill>
                  <a:srgbClr val="4F6228"/>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1)</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Cefpodoxime</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proxetile</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prodrug</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123185104"/>
              </p:ext>
            </p:extLst>
          </p:nvPr>
        </p:nvGraphicFramePr>
        <p:xfrm>
          <a:off x="348766" y="1772816"/>
          <a:ext cx="8695506" cy="4103254"/>
        </p:xfrm>
        <a:graphic>
          <a:graphicData uri="http://schemas.openxmlformats.org/presentationml/2006/ole">
            <mc:AlternateContent xmlns:mc="http://schemas.openxmlformats.org/markup-compatibility/2006">
              <mc:Choice xmlns:v="urn:schemas-microsoft-com:vml" Requires="v">
                <p:oleObj spid="_x0000_s34826" name="CS ChemDraw Drawing" r:id="rId3" imgW="15132648" imgH="7131943" progId="ChemDraw.Document.6.0">
                  <p:embed/>
                </p:oleObj>
              </mc:Choice>
              <mc:Fallback>
                <p:oleObj name="CS ChemDraw Drawing" r:id="rId3" imgW="15132648" imgH="7131943" progId="ChemDraw.Document.6.0">
                  <p:embed/>
                  <p:pic>
                    <p:nvPicPr>
                      <p:cNvPr id="0" name="Object 1"/>
                      <p:cNvPicPr>
                        <a:picLocks noChangeAspect="1" noChangeArrowheads="1"/>
                      </p:cNvPicPr>
                      <p:nvPr/>
                    </p:nvPicPr>
                    <p:blipFill>
                      <a:blip r:embed="rId4"/>
                      <a:srcRect/>
                      <a:stretch>
                        <a:fillRect/>
                      </a:stretch>
                    </p:blipFill>
                    <p:spPr bwMode="auto">
                      <a:xfrm>
                        <a:off x="348766" y="1772816"/>
                        <a:ext cx="8695506" cy="4103254"/>
                      </a:xfrm>
                      <a:prstGeom prst="rect">
                        <a:avLst/>
                      </a:prstGeom>
                      <a:noFill/>
                    </p:spPr>
                  </p:pic>
                </p:oleObj>
              </mc:Fallback>
            </mc:AlternateContent>
          </a:graphicData>
        </a:graphic>
      </p:graphicFrame>
      <p:sp>
        <p:nvSpPr>
          <p:cNvPr id="4" name="Rectangle 3"/>
          <p:cNvSpPr>
            <a:spLocks noChangeArrowheads="1"/>
          </p:cNvSpPr>
          <p:nvPr/>
        </p:nvSpPr>
        <p:spPr bwMode="auto">
          <a:xfrm>
            <a:off x="0" y="3286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5036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476672"/>
            <a:ext cx="48188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2)cefuroxime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axetil</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prodrug</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878797658"/>
              </p:ext>
            </p:extLst>
          </p:nvPr>
        </p:nvGraphicFramePr>
        <p:xfrm>
          <a:off x="455613" y="1901825"/>
          <a:ext cx="8701087" cy="4318000"/>
        </p:xfrm>
        <a:graphic>
          <a:graphicData uri="http://schemas.openxmlformats.org/presentationml/2006/ole">
            <mc:AlternateContent xmlns:mc="http://schemas.openxmlformats.org/markup-compatibility/2006">
              <mc:Choice xmlns:v="urn:schemas-microsoft-com:vml" Requires="v">
                <p:oleObj spid="_x0000_s35848" name="CS ChemDraw Drawing" r:id="rId3" imgW="13013041" imgH="6466033" progId="ChemDraw.Document.6.0">
                  <p:embed/>
                </p:oleObj>
              </mc:Choice>
              <mc:Fallback>
                <p:oleObj name="CS ChemDraw Drawing" r:id="rId3" imgW="13013041" imgH="6466033" progId="ChemDraw.Document.6.0">
                  <p:embed/>
                  <p:pic>
                    <p:nvPicPr>
                      <p:cNvPr id="0" name="Object 1"/>
                      <p:cNvPicPr>
                        <a:picLocks noChangeAspect="1" noChangeArrowheads="1"/>
                      </p:cNvPicPr>
                      <p:nvPr/>
                    </p:nvPicPr>
                    <p:blipFill>
                      <a:blip r:embed="rId4"/>
                      <a:srcRect/>
                      <a:stretch>
                        <a:fillRect/>
                      </a:stretch>
                    </p:blipFill>
                    <p:spPr bwMode="auto">
                      <a:xfrm>
                        <a:off x="455613" y="1901825"/>
                        <a:ext cx="8701087" cy="4318000"/>
                      </a:xfrm>
                      <a:prstGeom prst="rect">
                        <a:avLst/>
                      </a:prstGeom>
                      <a:noFill/>
                    </p:spPr>
                  </p:pic>
                </p:oleObj>
              </mc:Fallback>
            </mc:AlternateContent>
          </a:graphicData>
        </a:graphic>
      </p:graphicFrame>
    </p:spTree>
    <p:extLst>
      <p:ext uri="{BB962C8B-B14F-4D97-AF65-F5344CB8AC3E}">
        <p14:creationId xmlns:p14="http://schemas.microsoft.com/office/powerpoint/2010/main" val="862577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11560" y="689430"/>
            <a:ext cx="58592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Bacampicillin</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prodrug</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1D1B11"/>
                </a:solidFill>
                <a:effectLst/>
                <a:latin typeface="Times New Roman" pitchFamily="18" charset="0"/>
                <a:ea typeface="Calibri" pitchFamily="34" charset="0"/>
                <a:cs typeface="+mj-cs"/>
              </a:rPr>
              <a:t>Homwork</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091259438"/>
              </p:ext>
            </p:extLst>
          </p:nvPr>
        </p:nvGraphicFramePr>
        <p:xfrm>
          <a:off x="874694" y="2636912"/>
          <a:ext cx="7394611" cy="3532981"/>
        </p:xfrm>
        <a:graphic>
          <a:graphicData uri="http://schemas.openxmlformats.org/presentationml/2006/ole">
            <mc:AlternateContent xmlns:mc="http://schemas.openxmlformats.org/markup-compatibility/2006">
              <mc:Choice xmlns:v="urn:schemas-microsoft-com:vml" Requires="v">
                <p:oleObj spid="_x0000_s36870" name="CS ChemDraw Drawing" r:id="rId3" imgW="5452491" imgH="2594991" progId="ChemDraw.Document.6.0">
                  <p:embed/>
                </p:oleObj>
              </mc:Choice>
              <mc:Fallback>
                <p:oleObj name="CS ChemDraw Drawing" r:id="rId3" imgW="5452491" imgH="259499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694" y="2636912"/>
                        <a:ext cx="7394611" cy="3532981"/>
                      </a:xfrm>
                      <a:prstGeom prst="rect">
                        <a:avLst/>
                      </a:prstGeom>
                      <a:noFill/>
                    </p:spPr>
                  </p:pic>
                </p:oleObj>
              </mc:Fallback>
            </mc:AlternateContent>
          </a:graphicData>
        </a:graphic>
      </p:graphicFrame>
    </p:spTree>
    <p:extLst>
      <p:ext uri="{BB962C8B-B14F-4D97-AF65-F5344CB8AC3E}">
        <p14:creationId xmlns:p14="http://schemas.microsoft.com/office/powerpoint/2010/main" val="120356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79512" y="228600"/>
            <a:ext cx="874846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general to increase the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hydrophilicity</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an agent, several different types of ester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prodrugs</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have been used, including succinates, Phosphates,  and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sulfonates</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All are ionized at physiological pH and, therefore, increase the water solubility of the agents, making them more suitable for parenteral or oral administration when high water solubility is desirable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96029496"/>
              </p:ext>
            </p:extLst>
          </p:nvPr>
        </p:nvGraphicFramePr>
        <p:xfrm>
          <a:off x="315454" y="2708920"/>
          <a:ext cx="8476579" cy="3937397"/>
        </p:xfrm>
        <a:graphic>
          <a:graphicData uri="http://schemas.openxmlformats.org/presentationml/2006/ole">
            <mc:AlternateContent xmlns:mc="http://schemas.openxmlformats.org/markup-compatibility/2006">
              <mc:Choice xmlns:v="urn:schemas-microsoft-com:vml" Requires="v">
                <p:oleObj spid="_x0000_s37895" name="CS ChemDraw Drawing" r:id="rId3" imgW="8302371" imgH="3855339" progId="ChemDraw.Document.6.0">
                  <p:embed/>
                </p:oleObj>
              </mc:Choice>
              <mc:Fallback>
                <p:oleObj name="CS ChemDraw Drawing" r:id="rId3" imgW="8302371" imgH="3855339"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454" y="2708920"/>
                        <a:ext cx="8476579" cy="3937397"/>
                      </a:xfrm>
                      <a:prstGeom prst="rect">
                        <a:avLst/>
                      </a:prstGeom>
                      <a:noFill/>
                    </p:spPr>
                  </p:pic>
                </p:oleObj>
              </mc:Fallback>
            </mc:AlternateContent>
          </a:graphicData>
        </a:graphic>
      </p:graphicFrame>
    </p:spTree>
    <p:extLst>
      <p:ext uri="{BB962C8B-B14F-4D97-AF65-F5344CB8AC3E}">
        <p14:creationId xmlns:p14="http://schemas.microsoft.com/office/powerpoint/2010/main" val="753712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404664"/>
            <a:ext cx="9144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Succinate esters containing an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ionizable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carboxylate are useful when rapid in vivo hydrolysis of the ester functionally is required. The rapid hydrolysis is related to the intramolecular attack of the carboxylate on the ester linkage, which not require the participation of enzymes .As a result, these agents may be somewhat unstable in  solution and should he dissolved immediately prior to</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administration.</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416156932"/>
              </p:ext>
            </p:extLst>
          </p:nvPr>
        </p:nvGraphicFramePr>
        <p:xfrm>
          <a:off x="372813" y="3068960"/>
          <a:ext cx="8613382" cy="3296766"/>
        </p:xfrm>
        <a:graphic>
          <a:graphicData uri="http://schemas.openxmlformats.org/presentationml/2006/ole">
            <mc:AlternateContent xmlns:mc="http://schemas.openxmlformats.org/markup-compatibility/2006">
              <mc:Choice xmlns:v="urn:schemas-microsoft-com:vml" Requires="v">
                <p:oleObj spid="_x0000_s38917" name="CS ChemDraw Drawing" r:id="rId3" imgW="6450711" imgH="2459355" progId="ChemDraw.Document.6.0">
                  <p:embed/>
                </p:oleObj>
              </mc:Choice>
              <mc:Fallback>
                <p:oleObj name="CS ChemDraw Drawing" r:id="rId3" imgW="6450711" imgH="245935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813" y="3068960"/>
                        <a:ext cx="8613382" cy="3296766"/>
                      </a:xfrm>
                      <a:prstGeom prst="rect">
                        <a:avLst/>
                      </a:prstGeom>
                      <a:noFill/>
                    </p:spPr>
                  </p:pic>
                </p:oleObj>
              </mc:Fallback>
            </mc:AlternateContent>
          </a:graphicData>
        </a:graphic>
      </p:graphicFrame>
    </p:spTree>
    <p:extLst>
      <p:ext uri="{BB962C8B-B14F-4D97-AF65-F5344CB8AC3E}">
        <p14:creationId xmlns:p14="http://schemas.microsoft.com/office/powerpoint/2010/main" val="4049743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02359"/>
            <a:ext cx="8496944" cy="6124754"/>
          </a:xfrm>
          <a:prstGeom prst="rect">
            <a:avLst/>
          </a:prstGeom>
        </p:spPr>
        <p:txBody>
          <a:bodyPr wrap="square">
            <a:spAutoFit/>
          </a:bodyPr>
          <a:lstStyle/>
          <a:p>
            <a:pPr>
              <a:spcAft>
                <a:spcPts val="0"/>
              </a:spcAft>
            </a:pPr>
            <a:r>
              <a:rPr lang="en-US" sz="2800" dirty="0">
                <a:latin typeface="Times New Roman"/>
                <a:ea typeface="Calibri"/>
                <a:cs typeface="Arial"/>
              </a:rPr>
              <a:t>The phosphates are completely ionized at physiological pH and generally hydrolyzed rapidly in vivo by phosphatase enzymes. Ionization of the phosphate function imparts high stability to </a:t>
            </a:r>
            <a:r>
              <a:rPr lang="en-US" sz="2800" dirty="0" smtClean="0">
                <a:latin typeface="Times New Roman"/>
                <a:ea typeface="Calibri"/>
                <a:cs typeface="Arial"/>
              </a:rPr>
              <a:t>these</a:t>
            </a:r>
            <a:r>
              <a:rPr lang="en-US" sz="2800" dirty="0" smtClean="0">
                <a:ea typeface="Calibri"/>
                <a:cs typeface="Arial"/>
              </a:rPr>
              <a:t> </a:t>
            </a:r>
            <a:r>
              <a:rPr lang="en-US" sz="2800" dirty="0" smtClean="0">
                <a:latin typeface="Times New Roman"/>
                <a:ea typeface="Calibri"/>
                <a:cs typeface="Arial"/>
              </a:rPr>
              <a:t>derivatives  </a:t>
            </a:r>
            <a:r>
              <a:rPr lang="en-US" sz="2800" dirty="0">
                <a:latin typeface="Times New Roman"/>
                <a:ea typeface="Calibri"/>
                <a:cs typeface="Arial"/>
              </a:rPr>
              <a:t>in solution, and solutions for administration can be stored for long periods of time without hydrolysis of the phosphate. Such an approach has been used to produce clindamycin phosphate, which produces less pain at the injection site compared with clindamycin itself.</a:t>
            </a:r>
            <a:endParaRPr lang="en-US" sz="2800" dirty="0">
              <a:ea typeface="Calibri"/>
              <a:cs typeface="Arial"/>
            </a:endParaRPr>
          </a:p>
          <a:p>
            <a:pPr>
              <a:spcAft>
                <a:spcPts val="0"/>
              </a:spcAft>
            </a:pPr>
            <a:r>
              <a:rPr lang="en-US" sz="2800" dirty="0">
                <a:latin typeface="Times New Roman"/>
                <a:ea typeface="Calibri"/>
                <a:cs typeface="Arial"/>
              </a:rPr>
              <a:t> Pain after parenteral administration is associated with local irritation caused by low aqueous solubility or highly acidic or basic solutions. With clindamycin phosphate, the reduction in pain is attributed to the increased water solubility of the agent.</a:t>
            </a:r>
            <a:endParaRPr lang="en-US" sz="2800" dirty="0">
              <a:ea typeface="Calibri"/>
              <a:cs typeface="Arial"/>
            </a:endParaRPr>
          </a:p>
        </p:txBody>
      </p:sp>
    </p:spTree>
    <p:extLst>
      <p:ext uri="{BB962C8B-B14F-4D97-AF65-F5344CB8AC3E}">
        <p14:creationId xmlns:p14="http://schemas.microsoft.com/office/powerpoint/2010/main" val="301963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0141" y="1052736"/>
            <a:ext cx="8640960" cy="3162276"/>
          </a:xfrm>
          <a:prstGeom prst="rect">
            <a:avLst/>
          </a:prstGeom>
        </p:spPr>
        <p:txBody>
          <a:bodyPr wrap="square">
            <a:spAutoFit/>
          </a:bodyPr>
          <a:lstStyle/>
          <a:p>
            <a:pPr>
              <a:lnSpc>
                <a:spcPct val="115000"/>
              </a:lnSpc>
              <a:spcAft>
                <a:spcPts val="1000"/>
              </a:spcAft>
            </a:pPr>
            <a:r>
              <a:rPr lang="en-US" sz="2800" b="1" dirty="0">
                <a:solidFill>
                  <a:srgbClr val="C00000"/>
                </a:solidFill>
                <a:latin typeface="Times New Roman"/>
                <a:ea typeface="Calibri"/>
                <a:cs typeface="+mj-cs"/>
              </a:rPr>
              <a:t>By decreasing the </a:t>
            </a:r>
            <a:r>
              <a:rPr lang="en-US" sz="2800" b="1" dirty="0" err="1">
                <a:solidFill>
                  <a:srgbClr val="C00000"/>
                </a:solidFill>
                <a:latin typeface="Times New Roman"/>
                <a:ea typeface="Calibri"/>
                <a:cs typeface="+mj-cs"/>
              </a:rPr>
              <a:t>hydrophilicity</a:t>
            </a:r>
            <a:r>
              <a:rPr lang="en-US" sz="2800" b="1" dirty="0">
                <a:solidFill>
                  <a:srgbClr val="C00000"/>
                </a:solidFill>
                <a:latin typeface="Times New Roman"/>
                <a:ea typeface="Calibri"/>
                <a:cs typeface="+mj-cs"/>
              </a:rPr>
              <a:t> of the compound, a number of benefits may be achieved, including:- </a:t>
            </a:r>
            <a:endParaRPr lang="en-US" sz="2800" dirty="0">
              <a:ea typeface="Calibri"/>
              <a:cs typeface="+mj-cs"/>
            </a:endParaRPr>
          </a:p>
          <a:p>
            <a:pPr marL="342900" lvl="0" indent="-342900">
              <a:lnSpc>
                <a:spcPct val="115000"/>
              </a:lnSpc>
              <a:spcAft>
                <a:spcPts val="0"/>
              </a:spcAft>
              <a:buFont typeface="+mj-lt"/>
              <a:buAutoNum type="arabicPeriod"/>
            </a:pPr>
            <a:r>
              <a:rPr lang="en-US" sz="2800" b="1" dirty="0">
                <a:solidFill>
                  <a:srgbClr val="002060"/>
                </a:solidFill>
                <a:latin typeface="Times New Roman"/>
                <a:ea typeface="Calibri"/>
                <a:cs typeface="+mj-cs"/>
              </a:rPr>
              <a:t>Increase absorption.</a:t>
            </a:r>
            <a:endParaRPr lang="en-US" sz="2800" dirty="0">
              <a:ea typeface="Calibri"/>
              <a:cs typeface="+mj-cs"/>
            </a:endParaRPr>
          </a:p>
          <a:p>
            <a:pPr marL="342900" lvl="0" indent="-342900">
              <a:lnSpc>
                <a:spcPct val="115000"/>
              </a:lnSpc>
              <a:spcAft>
                <a:spcPts val="0"/>
              </a:spcAft>
              <a:buFont typeface="+mj-lt"/>
              <a:buAutoNum type="arabicPeriod"/>
            </a:pPr>
            <a:r>
              <a:rPr lang="en-US" sz="2800" b="1" dirty="0">
                <a:solidFill>
                  <a:srgbClr val="002060"/>
                </a:solidFill>
                <a:latin typeface="Times New Roman"/>
                <a:ea typeface="Calibri"/>
                <a:cs typeface="+mj-cs"/>
              </a:rPr>
              <a:t>Decrease dissolution in the aqueous environment of the stomach.</a:t>
            </a:r>
            <a:endParaRPr lang="en-US" sz="2800" dirty="0">
              <a:ea typeface="Calibri"/>
              <a:cs typeface="+mj-cs"/>
            </a:endParaRPr>
          </a:p>
          <a:p>
            <a:pPr marL="342900" lvl="0" indent="-342900">
              <a:lnSpc>
                <a:spcPct val="115000"/>
              </a:lnSpc>
              <a:spcAft>
                <a:spcPts val="1000"/>
              </a:spcAft>
              <a:buFont typeface="+mj-lt"/>
              <a:buAutoNum type="arabicPeriod"/>
            </a:pPr>
            <a:r>
              <a:rPr lang="en-US" sz="2800" b="1" dirty="0">
                <a:solidFill>
                  <a:srgbClr val="002060"/>
                </a:solidFill>
                <a:latin typeface="Times New Roman"/>
                <a:ea typeface="Calibri"/>
                <a:cs typeface="+mj-cs"/>
              </a:rPr>
              <a:t>Prolongation of the duration of action.</a:t>
            </a:r>
            <a:endParaRPr lang="en-US" sz="2800" dirty="0">
              <a:ea typeface="Calibri"/>
              <a:cs typeface="+mj-cs"/>
            </a:endParaRPr>
          </a:p>
        </p:txBody>
      </p:sp>
    </p:spTree>
    <p:extLst>
      <p:ext uri="{BB962C8B-B14F-4D97-AF65-F5344CB8AC3E}">
        <p14:creationId xmlns:p14="http://schemas.microsoft.com/office/powerpoint/2010/main" val="1954599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9552" y="908720"/>
            <a:ext cx="2350323"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Clindamycin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841373925"/>
              </p:ext>
            </p:extLst>
          </p:nvPr>
        </p:nvGraphicFramePr>
        <p:xfrm>
          <a:off x="323528" y="2032104"/>
          <a:ext cx="8689156" cy="3361747"/>
        </p:xfrm>
        <a:graphic>
          <a:graphicData uri="http://schemas.openxmlformats.org/presentationml/2006/ole">
            <mc:AlternateContent xmlns:mc="http://schemas.openxmlformats.org/markup-compatibility/2006">
              <mc:Choice xmlns:v="urn:schemas-microsoft-com:vml" Requires="v">
                <p:oleObj spid="_x0000_s39939" name="CS ChemDraw Drawing" r:id="rId3" imgW="10977023" imgH="4249980" progId="ChemDraw.Document.6.0">
                  <p:embed/>
                </p:oleObj>
              </mc:Choice>
              <mc:Fallback>
                <p:oleObj name="CS ChemDraw Drawing" r:id="rId3" imgW="10977023" imgH="4249980" progId="ChemDraw.Document.6.0">
                  <p:embed/>
                  <p:pic>
                    <p:nvPicPr>
                      <p:cNvPr id="0" name="Object 1"/>
                      <p:cNvPicPr>
                        <a:picLocks noChangeAspect="1" noChangeArrowheads="1"/>
                      </p:cNvPicPr>
                      <p:nvPr/>
                    </p:nvPicPr>
                    <p:blipFill>
                      <a:blip r:embed="rId4"/>
                      <a:srcRect/>
                      <a:stretch>
                        <a:fillRect/>
                      </a:stretch>
                    </p:blipFill>
                    <p:spPr bwMode="auto">
                      <a:xfrm>
                        <a:off x="323528" y="2032104"/>
                        <a:ext cx="8689156" cy="3361747"/>
                      </a:xfrm>
                      <a:prstGeom prst="rect">
                        <a:avLst/>
                      </a:prstGeom>
                      <a:noFill/>
                    </p:spPr>
                  </p:pic>
                </p:oleObj>
              </mc:Fallback>
            </mc:AlternateContent>
          </a:graphicData>
        </a:graphic>
      </p:graphicFrame>
    </p:spTree>
    <p:extLst>
      <p:ext uri="{BB962C8B-B14F-4D97-AF65-F5344CB8AC3E}">
        <p14:creationId xmlns:p14="http://schemas.microsoft.com/office/powerpoint/2010/main" val="3587361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04246" y="1196752"/>
            <a:ext cx="4403578"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632423"/>
                </a:solidFill>
                <a:effectLst/>
                <a:latin typeface="Times New Roman" pitchFamily="18" charset="0"/>
                <a:ea typeface="Calibri" pitchFamily="34" charset="0"/>
                <a:cs typeface="+mj-cs"/>
              </a:rPr>
              <a:t>Type of esterase</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1-Ester hydrolase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2- Lipase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3- Cholesterol esterase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4- Acetyl cholinesterase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5- </a:t>
            </a:r>
            <a:r>
              <a:rPr kumimoji="0" lang="en-US" sz="3200" b="1" i="0" u="none" strike="noStrike" cap="none" normalizeH="0" baseline="0" dirty="0" err="1" smtClean="0">
                <a:ln>
                  <a:noFill/>
                </a:ln>
                <a:solidFill>
                  <a:srgbClr val="1D1B11"/>
                </a:solidFill>
                <a:effectLst/>
                <a:latin typeface="Times New Roman" pitchFamily="18" charset="0"/>
                <a:ea typeface="Calibri" pitchFamily="34" charset="0"/>
                <a:cs typeface="+mj-cs"/>
              </a:rPr>
              <a:t>Carboxypeptidase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rgbClr val="1D1B11"/>
                </a:solidFill>
                <a:effectLst/>
                <a:latin typeface="Times New Roman" pitchFamily="18" charset="0"/>
                <a:ea typeface="Calibri" pitchFamily="34" charset="0"/>
                <a:cs typeface="+mj-cs"/>
              </a:rPr>
              <a:t>6- Cholinesterase.</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rial" pitchFamily="34" charset="0"/>
              <a:cs typeface="+mj-cs"/>
            </a:endParaRPr>
          </a:p>
        </p:txBody>
      </p:sp>
      <p:sp>
        <p:nvSpPr>
          <p:cNvPr id="3"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532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1282" y="177241"/>
            <a:ext cx="882047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mj-cs"/>
              </a:rPr>
              <a:t>Example of increasing absorption by addition of a nonpolar carboxylic acid</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86662045"/>
              </p:ext>
            </p:extLst>
          </p:nvPr>
        </p:nvGraphicFramePr>
        <p:xfrm>
          <a:off x="193675" y="2205038"/>
          <a:ext cx="8683625" cy="3724275"/>
        </p:xfrm>
        <a:graphic>
          <a:graphicData uri="http://schemas.openxmlformats.org/presentationml/2006/ole">
            <mc:AlternateContent xmlns:mc="http://schemas.openxmlformats.org/markup-compatibility/2006">
              <mc:Choice xmlns:v="urn:schemas-microsoft-com:vml" Requires="v">
                <p:oleObj spid="_x0000_s26638" name="CS ChemDraw Drawing" r:id="rId3" imgW="13112138" imgH="5627802" progId="ChemDraw.Document.6.0">
                  <p:embed/>
                </p:oleObj>
              </mc:Choice>
              <mc:Fallback>
                <p:oleObj name="CS ChemDraw Drawing" r:id="rId3" imgW="13112138" imgH="5627802" progId="ChemDraw.Document.6.0">
                  <p:embed/>
                  <p:pic>
                    <p:nvPicPr>
                      <p:cNvPr id="0" name="Object 1"/>
                      <p:cNvPicPr>
                        <a:picLocks noChangeAspect="1" noChangeArrowheads="1"/>
                      </p:cNvPicPr>
                      <p:nvPr/>
                    </p:nvPicPr>
                    <p:blipFill>
                      <a:blip r:embed="rId4"/>
                      <a:srcRect/>
                      <a:stretch>
                        <a:fillRect/>
                      </a:stretch>
                    </p:blipFill>
                    <p:spPr bwMode="auto">
                      <a:xfrm>
                        <a:off x="193675" y="2205038"/>
                        <a:ext cx="8683625" cy="3724275"/>
                      </a:xfrm>
                      <a:prstGeom prst="rect">
                        <a:avLst/>
                      </a:prstGeom>
                      <a:noFill/>
                    </p:spPr>
                  </p:pic>
                </p:oleObj>
              </mc:Fallback>
            </mc:AlternateContent>
          </a:graphicData>
        </a:graphic>
      </p:graphicFrame>
    </p:spTree>
    <p:extLst>
      <p:ext uri="{BB962C8B-B14F-4D97-AF65-F5344CB8AC3E}">
        <p14:creationId xmlns:p14="http://schemas.microsoft.com/office/powerpoint/2010/main" val="146452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1764" y="35332"/>
            <a:ext cx="882047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IQ" sz="2400" b="1" i="0" u="none" strike="noStrike" cap="none" normalizeH="0" baseline="0" dirty="0" smtClean="0">
              <a:ln>
                <a:noFill/>
              </a:ln>
              <a:solidFill>
                <a:srgbClr val="002060"/>
              </a:solidFill>
              <a:effectLst/>
              <a:latin typeface="Times New Roman" pitchFamily="18" charset="0"/>
              <a:ea typeface="Calibri" pitchFamily="34" charset="0"/>
              <a:cs typeface="+mj-cs"/>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mj-cs"/>
              </a:rPr>
              <a:t>By utilizing </a:t>
            </a:r>
            <a:r>
              <a:rPr kumimoji="0" lang="en-US" sz="2400" b="1" i="0" u="none" strike="noStrike" cap="none" normalizeH="0" baseline="0" dirty="0" err="1" smtClean="0">
                <a:ln>
                  <a:noFill/>
                </a:ln>
                <a:solidFill>
                  <a:srgbClr val="002060"/>
                </a:solidFill>
                <a:effectLst/>
                <a:latin typeface="Times New Roman" pitchFamily="18" charset="0"/>
                <a:ea typeface="Calibri" pitchFamily="34" charset="0"/>
                <a:cs typeface="+mj-cs"/>
              </a:rPr>
              <a:t>pivalic</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mj-cs"/>
              </a:rPr>
              <a:t> acid as the </a:t>
            </a:r>
            <a:r>
              <a:rPr kumimoji="0" lang="en-US" sz="2400" b="1" i="0" u="none" strike="noStrike" cap="none" normalizeH="0" baseline="0" dirty="0" err="1" smtClean="0">
                <a:ln>
                  <a:noFill/>
                </a:ln>
                <a:solidFill>
                  <a:srgbClr val="002060"/>
                </a:solidFill>
                <a:effectLst/>
                <a:latin typeface="Times New Roman" pitchFamily="18" charset="0"/>
                <a:ea typeface="Calibri" pitchFamily="34" charset="0"/>
                <a:cs typeface="+mj-cs"/>
              </a:rPr>
              <a:t>promoiety</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mj-cs"/>
              </a:rPr>
              <a:t> to:-</a:t>
            </a:r>
            <a:endParaRPr kumimoji="0" lang="en-US" sz="2400" b="1" i="0" u="none" strike="noStrike" cap="none" normalizeH="0" baseline="0" dirty="0" smtClean="0">
              <a:ln>
                <a:noFill/>
              </a:ln>
              <a:solidFill>
                <a:srgbClr val="002060"/>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1-  Increase the steric bulk around the ester bond lead to slow the ester hydrolysis relative to less bulky groups.</a:t>
            </a:r>
          </a:p>
          <a:p>
            <a:pPr marL="0" marR="0" lvl="0" indent="0" algn="l" defTabSz="914400" rtl="0" eaLnBrk="0" fontAlgn="base" latinLnBrk="0" hangingPunct="0">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2- Yet still allows this reaction to proceed after the drug has crossed the membrane barriers of the eye.</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Note:-  The catechol system is somewhat susceptible to oxidation, and protecting the catechol as the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mj-cs"/>
              </a:rPr>
              <a:t>diester</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mj-cs"/>
              </a:rPr>
              <a:t> prevents this oxidation and the resulting drug inactivation.</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46482872"/>
              </p:ext>
            </p:extLst>
          </p:nvPr>
        </p:nvGraphicFramePr>
        <p:xfrm>
          <a:off x="827584" y="4210578"/>
          <a:ext cx="7857402" cy="2205211"/>
        </p:xfrm>
        <a:graphic>
          <a:graphicData uri="http://schemas.openxmlformats.org/presentationml/2006/ole">
            <mc:AlternateContent xmlns:mc="http://schemas.openxmlformats.org/markup-compatibility/2006">
              <mc:Choice xmlns:v="urn:schemas-microsoft-com:vml" Requires="v">
                <p:oleObj spid="_x0000_s27663" name="CS ChemDraw Drawing" r:id="rId3" imgW="5842635" imgH="1644015" progId="ChemDraw.Document.6.0">
                  <p:embed/>
                </p:oleObj>
              </mc:Choice>
              <mc:Fallback>
                <p:oleObj name="CS ChemDraw Drawing" r:id="rId3" imgW="5842635" imgH="164401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210578"/>
                        <a:ext cx="7857402" cy="2205211"/>
                      </a:xfrm>
                      <a:prstGeom prst="rect">
                        <a:avLst/>
                      </a:prstGeom>
                      <a:noFill/>
                    </p:spPr>
                  </p:pic>
                </p:oleObj>
              </mc:Fallback>
            </mc:AlternateContent>
          </a:graphicData>
        </a:graphic>
      </p:graphicFrame>
      <p:sp>
        <p:nvSpPr>
          <p:cNvPr id="4" name="Rectangle 3"/>
          <p:cNvSpPr>
            <a:spLocks noChangeArrowheads="1"/>
          </p:cNvSpPr>
          <p:nvPr/>
        </p:nvSpPr>
        <p:spPr bwMode="auto">
          <a:xfrm>
            <a:off x="0" y="1438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268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404664"/>
            <a:ext cx="856895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3457575"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be continue with carrier linked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promoiety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link to the drug may be active or inactive moiety .Now days new approach of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double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which called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mutual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prodrug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which use two drugs link together covalently</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700208514"/>
              </p:ext>
            </p:extLst>
          </p:nvPr>
        </p:nvGraphicFramePr>
        <p:xfrm>
          <a:off x="245187" y="2348880"/>
          <a:ext cx="8853098" cy="3871689"/>
        </p:xfrm>
        <a:graphic>
          <a:graphicData uri="http://schemas.openxmlformats.org/presentationml/2006/ole">
            <mc:AlternateContent xmlns:mc="http://schemas.openxmlformats.org/markup-compatibility/2006">
              <mc:Choice xmlns:v="urn:schemas-microsoft-com:vml" Requires="v">
                <p:oleObj spid="_x0000_s28686" name="CS ChemDraw Drawing" r:id="rId3" imgW="5022723" imgH="2194179" progId="ChemDraw.Document.6.0">
                  <p:embed/>
                </p:oleObj>
              </mc:Choice>
              <mc:Fallback>
                <p:oleObj name="CS ChemDraw Drawing" r:id="rId3" imgW="5022723" imgH="219417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187" y="2348880"/>
                        <a:ext cx="8853098" cy="3871689"/>
                      </a:xfrm>
                      <a:prstGeom prst="rect">
                        <a:avLst/>
                      </a:prstGeom>
                      <a:noFill/>
                    </p:spPr>
                  </p:pic>
                </p:oleObj>
              </mc:Fallback>
            </mc:AlternateContent>
          </a:graphicData>
        </a:graphic>
      </p:graphicFrame>
    </p:spTree>
    <p:extLst>
      <p:ext uri="{BB962C8B-B14F-4D97-AF65-F5344CB8AC3E}">
        <p14:creationId xmlns:p14="http://schemas.microsoft.com/office/powerpoint/2010/main" val="337256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3040" y="1124744"/>
            <a:ext cx="8640960" cy="4640501"/>
          </a:xfrm>
          <a:prstGeom prst="rect">
            <a:avLst/>
          </a:prstGeom>
        </p:spPr>
        <p:txBody>
          <a:bodyPr wrap="square">
            <a:spAutoFit/>
          </a:bodyPr>
          <a:lstStyle/>
          <a:p>
            <a:pPr>
              <a:lnSpc>
                <a:spcPct val="115000"/>
              </a:lnSpc>
              <a:spcAft>
                <a:spcPts val="1000"/>
              </a:spcAft>
              <a:tabLst>
                <a:tab pos="3457575" algn="l"/>
              </a:tabLst>
            </a:pPr>
            <a:r>
              <a:rPr lang="en-US" sz="2800" b="1" i="1" u="sng" dirty="0">
                <a:solidFill>
                  <a:srgbClr val="C00000"/>
                </a:solidFill>
                <a:latin typeface="Times New Roman"/>
                <a:ea typeface="Calibri"/>
                <a:cs typeface="+mj-cs"/>
              </a:rPr>
              <a:t>Advantages of double(mutual) </a:t>
            </a:r>
            <a:r>
              <a:rPr lang="en-US" sz="2800" b="1" i="1" u="sng" dirty="0" err="1">
                <a:solidFill>
                  <a:srgbClr val="C00000"/>
                </a:solidFill>
                <a:latin typeface="Times New Roman"/>
                <a:ea typeface="Calibri"/>
                <a:cs typeface="+mj-cs"/>
              </a:rPr>
              <a:t>prodrug</a:t>
            </a:r>
            <a:r>
              <a:rPr lang="en-US" sz="2800" b="1" i="1" u="sng" dirty="0">
                <a:solidFill>
                  <a:srgbClr val="C00000"/>
                </a:solidFill>
                <a:latin typeface="Times New Roman"/>
                <a:ea typeface="Calibri"/>
                <a:cs typeface="+mj-cs"/>
              </a:rPr>
              <a:t>:-</a:t>
            </a:r>
            <a:endParaRPr lang="en-US" sz="2800" b="1" dirty="0">
              <a:solidFill>
                <a:srgbClr val="C00000"/>
              </a:solidFill>
              <a:ea typeface="Calibri"/>
              <a:cs typeface="+mj-cs"/>
            </a:endParaRPr>
          </a:p>
          <a:p>
            <a:pPr marL="342900" lvl="0" indent="-342900">
              <a:lnSpc>
                <a:spcPct val="115000"/>
              </a:lnSpc>
              <a:spcAft>
                <a:spcPts val="0"/>
              </a:spcAft>
              <a:buClr>
                <a:srgbClr val="244061"/>
              </a:buClr>
              <a:buFont typeface="+mj-lt"/>
              <a:buAutoNum type="arabicPeriod"/>
              <a:tabLst>
                <a:tab pos="3457575" algn="l"/>
              </a:tabLst>
            </a:pPr>
            <a:r>
              <a:rPr lang="en-US" sz="2800" b="1" dirty="0">
                <a:solidFill>
                  <a:srgbClr val="002060"/>
                </a:solidFill>
                <a:latin typeface="Times New Roman"/>
                <a:ea typeface="Calibri"/>
                <a:cs typeface="+mj-cs"/>
              </a:rPr>
              <a:t>To get synergistic, each one has some activity in certain level. The molecule when cleave, perform its action separately once they are cleave</a:t>
            </a:r>
            <a:r>
              <a:rPr lang="en-US" sz="2800" b="1" dirty="0" smtClean="0">
                <a:solidFill>
                  <a:srgbClr val="002060"/>
                </a:solidFill>
                <a:latin typeface="Times New Roman"/>
                <a:ea typeface="Calibri"/>
                <a:cs typeface="+mj-cs"/>
              </a:rPr>
              <a:t>.</a:t>
            </a:r>
          </a:p>
          <a:p>
            <a:pPr lvl="0">
              <a:lnSpc>
                <a:spcPct val="115000"/>
              </a:lnSpc>
              <a:spcAft>
                <a:spcPts val="0"/>
              </a:spcAft>
              <a:buClr>
                <a:srgbClr val="244061"/>
              </a:buClr>
              <a:tabLst>
                <a:tab pos="3457575" algn="l"/>
              </a:tabLst>
            </a:pPr>
            <a:endParaRPr lang="en-US" sz="2800" b="1" dirty="0">
              <a:solidFill>
                <a:srgbClr val="002060"/>
              </a:solidFill>
              <a:latin typeface="Times New Roman"/>
              <a:ea typeface="Calibri"/>
              <a:cs typeface="+mj-cs"/>
            </a:endParaRPr>
          </a:p>
          <a:p>
            <a:pPr marL="342900" lvl="0" indent="-342900">
              <a:lnSpc>
                <a:spcPct val="115000"/>
              </a:lnSpc>
              <a:spcAft>
                <a:spcPts val="0"/>
              </a:spcAft>
              <a:buClr>
                <a:srgbClr val="244061"/>
              </a:buClr>
              <a:buFont typeface="+mj-lt"/>
              <a:buAutoNum type="arabicPeriod"/>
              <a:tabLst>
                <a:tab pos="3457575" algn="l"/>
              </a:tabLst>
            </a:pPr>
            <a:r>
              <a:rPr lang="en-US" sz="2800" b="1" dirty="0">
                <a:solidFill>
                  <a:srgbClr val="002060"/>
                </a:solidFill>
                <a:latin typeface="Times New Roman"/>
                <a:ea typeface="Calibri"/>
                <a:cs typeface="+mj-cs"/>
              </a:rPr>
              <a:t>Change physicochemical properties</a:t>
            </a:r>
            <a:r>
              <a:rPr lang="en-US" sz="2800" b="1" dirty="0" smtClean="0">
                <a:solidFill>
                  <a:srgbClr val="002060"/>
                </a:solidFill>
                <a:latin typeface="Times New Roman"/>
                <a:ea typeface="Calibri"/>
                <a:cs typeface="+mj-cs"/>
              </a:rPr>
              <a:t>.</a:t>
            </a:r>
          </a:p>
          <a:p>
            <a:pPr lvl="0">
              <a:lnSpc>
                <a:spcPct val="115000"/>
              </a:lnSpc>
              <a:spcAft>
                <a:spcPts val="0"/>
              </a:spcAft>
              <a:buClr>
                <a:srgbClr val="244061"/>
              </a:buClr>
              <a:tabLst>
                <a:tab pos="3457575" algn="l"/>
              </a:tabLst>
            </a:pPr>
            <a:endParaRPr lang="en-US" sz="2800" b="1" dirty="0">
              <a:solidFill>
                <a:srgbClr val="002060"/>
              </a:solidFill>
              <a:latin typeface="Times New Roman"/>
              <a:ea typeface="Calibri"/>
              <a:cs typeface="+mj-cs"/>
            </a:endParaRPr>
          </a:p>
          <a:p>
            <a:pPr marL="342900" lvl="0" indent="-342900">
              <a:lnSpc>
                <a:spcPct val="115000"/>
              </a:lnSpc>
              <a:spcAft>
                <a:spcPts val="1000"/>
              </a:spcAft>
              <a:buClr>
                <a:srgbClr val="244061"/>
              </a:buClr>
              <a:buFont typeface="+mj-lt"/>
              <a:buAutoNum type="arabicPeriod"/>
              <a:tabLst>
                <a:tab pos="3457575" algn="l"/>
              </a:tabLst>
            </a:pPr>
            <a:r>
              <a:rPr lang="en-US" sz="2800" b="1" dirty="0">
                <a:solidFill>
                  <a:srgbClr val="002060"/>
                </a:solidFill>
                <a:latin typeface="Times New Roman"/>
                <a:ea typeface="Calibri"/>
                <a:cs typeface="+mj-cs"/>
              </a:rPr>
              <a:t>Change distribution (targeting) or which is called (drug delivery system).</a:t>
            </a:r>
            <a:endParaRPr lang="en-US" sz="2800" b="1" dirty="0">
              <a:solidFill>
                <a:srgbClr val="002060"/>
              </a:solidFill>
              <a:effectLst/>
              <a:latin typeface="Times New Roman"/>
              <a:ea typeface="Calibri"/>
              <a:cs typeface="+mj-cs"/>
            </a:endParaRPr>
          </a:p>
        </p:txBody>
      </p:sp>
    </p:spTree>
    <p:extLst>
      <p:ext uri="{BB962C8B-B14F-4D97-AF65-F5344CB8AC3E}">
        <p14:creationId xmlns:p14="http://schemas.microsoft.com/office/powerpoint/2010/main" val="22797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620688"/>
            <a:ext cx="51298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457575" algn="l"/>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mj-cs"/>
              </a:rPr>
              <a:t>Example </a:t>
            </a:r>
            <a:r>
              <a:rPr kumimoji="0" lang="en-US" sz="2800" b="1" i="0" u="none" strike="noStrike" cap="none" normalizeH="0" baseline="0" dirty="0" smtClean="0">
                <a:ln>
                  <a:noFill/>
                </a:ln>
                <a:solidFill>
                  <a:srgbClr val="1D1B11"/>
                </a:solidFill>
                <a:effectLst/>
                <a:latin typeface="Times New Roman" pitchFamily="18" charset="0"/>
                <a:ea typeface="Calibri" pitchFamily="34" charset="0"/>
                <a:cs typeface="+mj-cs"/>
              </a:rPr>
              <a:t>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tab pos="3457575" algn="l"/>
              </a:tabLst>
            </a:pPr>
            <a:r>
              <a:rPr kumimoji="0" lang="en-US" sz="2800" b="1" i="0" u="none" strike="noStrike" cap="none" normalizeH="0" baseline="0" dirty="0" err="1" smtClean="0">
                <a:ln>
                  <a:noFill/>
                </a:ln>
                <a:solidFill>
                  <a:srgbClr val="002060"/>
                </a:solidFill>
                <a:effectLst/>
                <a:latin typeface="Times New Roman" pitchFamily="18" charset="0"/>
                <a:ea typeface="Calibri" pitchFamily="34" charset="0"/>
                <a:cs typeface="+mj-cs"/>
              </a:rPr>
              <a:t>Estramustine</a:t>
            </a: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 (mutual </a:t>
            </a:r>
            <a:r>
              <a:rPr kumimoji="0" lang="en-US" sz="2800" b="1" i="0" u="none" strike="noStrike" cap="none" normalizeH="0" baseline="0" dirty="0" err="1" smtClean="0">
                <a:ln>
                  <a:noFill/>
                </a:ln>
                <a:solidFill>
                  <a:srgbClr val="002060"/>
                </a:solidFill>
                <a:effectLst/>
                <a:latin typeface="Times New Roman" pitchFamily="18" charset="0"/>
                <a:ea typeface="Calibri" pitchFamily="34" charset="0"/>
                <a:cs typeface="+mj-cs"/>
              </a:rPr>
              <a:t>prodrug</a:t>
            </a:r>
            <a:r>
              <a:rPr kumimoji="0" lang="en-US" sz="2800" b="1" i="0" u="none" strike="noStrike" cap="none" normalizeH="0" baseline="0" dirty="0" smtClean="0">
                <a:ln>
                  <a:noFill/>
                </a:ln>
                <a:solidFill>
                  <a:srgbClr val="002060"/>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945636765"/>
              </p:ext>
            </p:extLst>
          </p:nvPr>
        </p:nvGraphicFramePr>
        <p:xfrm>
          <a:off x="250825" y="2420888"/>
          <a:ext cx="8612809" cy="3221087"/>
        </p:xfrm>
        <a:graphic>
          <a:graphicData uri="http://schemas.openxmlformats.org/presentationml/2006/ole">
            <mc:AlternateContent xmlns:mc="http://schemas.openxmlformats.org/markup-compatibility/2006">
              <mc:Choice xmlns:v="urn:schemas-microsoft-com:vml" Requires="v">
                <p:oleObj spid="_x0000_s29710" name="CS ChemDraw Drawing" r:id="rId3" imgW="13037626" imgH="4879691" progId="ChemDraw.Document.6.0">
                  <p:embed/>
                </p:oleObj>
              </mc:Choice>
              <mc:Fallback>
                <p:oleObj name="CS ChemDraw Drawing" r:id="rId3" imgW="13037626" imgH="4879691" progId="ChemDraw.Document.6.0">
                  <p:embed/>
                  <p:pic>
                    <p:nvPicPr>
                      <p:cNvPr id="0" name="Object 1"/>
                      <p:cNvPicPr>
                        <a:picLocks noChangeAspect="1" noChangeArrowheads="1"/>
                      </p:cNvPicPr>
                      <p:nvPr/>
                    </p:nvPicPr>
                    <p:blipFill>
                      <a:blip r:embed="rId4"/>
                      <a:srcRect/>
                      <a:stretch>
                        <a:fillRect/>
                      </a:stretch>
                    </p:blipFill>
                    <p:spPr bwMode="auto">
                      <a:xfrm>
                        <a:off x="250825" y="2420888"/>
                        <a:ext cx="8612809" cy="3221087"/>
                      </a:xfrm>
                      <a:prstGeom prst="rect">
                        <a:avLst/>
                      </a:prstGeom>
                      <a:noFill/>
                    </p:spPr>
                  </p:pic>
                </p:oleObj>
              </mc:Fallback>
            </mc:AlternateContent>
          </a:graphicData>
        </a:graphic>
      </p:graphicFrame>
    </p:spTree>
    <p:extLst>
      <p:ext uri="{BB962C8B-B14F-4D97-AF65-F5344CB8AC3E}">
        <p14:creationId xmlns:p14="http://schemas.microsoft.com/office/powerpoint/2010/main" val="2823724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52736"/>
            <a:ext cx="8568952" cy="5055871"/>
          </a:xfrm>
          <a:prstGeom prst="rect">
            <a:avLst/>
          </a:prstGeom>
        </p:spPr>
        <p:txBody>
          <a:bodyPr wrap="square">
            <a:spAutoFit/>
          </a:bodyPr>
          <a:lstStyle/>
          <a:p>
            <a:pPr>
              <a:lnSpc>
                <a:spcPct val="115000"/>
              </a:lnSpc>
              <a:spcAft>
                <a:spcPts val="1000"/>
              </a:spcAft>
              <a:tabLst>
                <a:tab pos="3457575" algn="l"/>
              </a:tabLst>
            </a:pPr>
            <a:r>
              <a:rPr lang="en-US" sz="2000" b="1" dirty="0">
                <a:latin typeface="Times New Roman"/>
                <a:ea typeface="Calibri"/>
                <a:cs typeface="+mj-cs"/>
              </a:rPr>
              <a:t>Both </a:t>
            </a:r>
            <a:r>
              <a:rPr lang="en-US" sz="2000" b="1" dirty="0" err="1">
                <a:latin typeface="Times New Roman"/>
                <a:ea typeface="Calibri"/>
                <a:cs typeface="+mj-cs"/>
              </a:rPr>
              <a:t>carbamate</a:t>
            </a:r>
            <a:r>
              <a:rPr lang="en-US" sz="2000" b="1" dirty="0">
                <a:latin typeface="Times New Roman"/>
                <a:ea typeface="Calibri"/>
                <a:cs typeface="+mj-cs"/>
              </a:rPr>
              <a:t> and phosphate are </a:t>
            </a:r>
            <a:r>
              <a:rPr lang="en-US" sz="2000" b="1" dirty="0" err="1">
                <a:latin typeface="Times New Roman"/>
                <a:ea typeface="Calibri"/>
                <a:cs typeface="+mj-cs"/>
              </a:rPr>
              <a:t>hydrolyse</a:t>
            </a:r>
            <a:r>
              <a:rPr lang="en-US" sz="2000" b="1" dirty="0">
                <a:latin typeface="Times New Roman"/>
                <a:ea typeface="Calibri"/>
                <a:cs typeface="+mj-cs"/>
              </a:rPr>
              <a:t> by chemical or enzymatic means</a:t>
            </a:r>
            <a:endParaRPr lang="en-US" sz="2000" b="1" dirty="0">
              <a:ea typeface="Calibri"/>
              <a:cs typeface="+mj-cs"/>
            </a:endParaRPr>
          </a:p>
          <a:p>
            <a:pPr>
              <a:lnSpc>
                <a:spcPct val="115000"/>
              </a:lnSpc>
              <a:spcAft>
                <a:spcPts val="1000"/>
              </a:spcAft>
              <a:tabLst>
                <a:tab pos="3457575" algn="l"/>
              </a:tabLst>
            </a:pPr>
            <a:r>
              <a:rPr lang="en-US" sz="2000" b="1" dirty="0" err="1">
                <a:latin typeface="Times New Roman"/>
                <a:ea typeface="Calibri"/>
                <a:cs typeface="+mj-cs"/>
              </a:rPr>
              <a:t>Estramustine</a:t>
            </a:r>
            <a:r>
              <a:rPr lang="en-US" sz="2000" b="1" dirty="0">
                <a:latin typeface="Times New Roman"/>
                <a:ea typeface="Calibri"/>
                <a:cs typeface="+mj-cs"/>
              </a:rPr>
              <a:t> is antineoplastic agent use in treatment of prostate cancer, which is composed of phosphorylated steroid (17α- estradiol) linked to </a:t>
            </a:r>
            <a:r>
              <a:rPr lang="en-US" sz="2000" b="1" dirty="0" err="1">
                <a:latin typeface="Times New Roman"/>
                <a:ea typeface="Calibri"/>
                <a:cs typeface="+mj-cs"/>
              </a:rPr>
              <a:t>normustard</a:t>
            </a:r>
            <a:r>
              <a:rPr lang="en-US" sz="2000" b="1" dirty="0">
                <a:latin typeface="Times New Roman"/>
                <a:ea typeface="Calibri"/>
                <a:cs typeface="+mj-cs"/>
              </a:rPr>
              <a:t> by </a:t>
            </a:r>
            <a:r>
              <a:rPr lang="en-US" sz="2000" b="1" dirty="0" err="1">
                <a:latin typeface="Times New Roman"/>
                <a:ea typeface="Calibri"/>
                <a:cs typeface="+mj-cs"/>
              </a:rPr>
              <a:t>carbamate</a:t>
            </a:r>
            <a:r>
              <a:rPr lang="en-US" sz="2000" b="1" dirty="0">
                <a:latin typeface="Times New Roman"/>
                <a:ea typeface="Calibri"/>
                <a:cs typeface="+mj-cs"/>
              </a:rPr>
              <a:t> linkage (N-COO),</a:t>
            </a:r>
            <a:endParaRPr lang="en-US" sz="2000" b="1" dirty="0">
              <a:ea typeface="Calibri"/>
              <a:cs typeface="+mj-cs"/>
            </a:endParaRPr>
          </a:p>
          <a:p>
            <a:pPr>
              <a:lnSpc>
                <a:spcPct val="115000"/>
              </a:lnSpc>
              <a:spcAft>
                <a:spcPts val="1000"/>
              </a:spcAft>
              <a:tabLst>
                <a:tab pos="3457575" algn="l"/>
              </a:tabLst>
            </a:pPr>
            <a:r>
              <a:rPr lang="en-US" sz="2000" b="1" dirty="0">
                <a:latin typeface="Times New Roman"/>
                <a:ea typeface="Calibri"/>
                <a:cs typeface="+mj-cs"/>
              </a:rPr>
              <a:t>The steroid portion help to concentrate the drug in prostate, where the hydrolysis occur to give </a:t>
            </a:r>
            <a:r>
              <a:rPr lang="en-US" sz="2000" b="1" dirty="0" err="1">
                <a:latin typeface="Times New Roman"/>
                <a:ea typeface="Calibri"/>
                <a:cs typeface="+mj-cs"/>
              </a:rPr>
              <a:t>normustard</a:t>
            </a:r>
            <a:r>
              <a:rPr lang="en-US" sz="2000" b="1" dirty="0">
                <a:latin typeface="Times New Roman"/>
                <a:ea typeface="Calibri"/>
                <a:cs typeface="+mj-cs"/>
              </a:rPr>
              <a:t> and CO</a:t>
            </a:r>
            <a:r>
              <a:rPr lang="en-US" sz="2000" b="1" baseline="-25000" dirty="0">
                <a:latin typeface="Times New Roman"/>
                <a:ea typeface="Calibri"/>
                <a:cs typeface="+mj-cs"/>
              </a:rPr>
              <a:t>2 .</a:t>
            </a:r>
            <a:r>
              <a:rPr lang="en-US" sz="2000" b="1" dirty="0">
                <a:latin typeface="Times New Roman"/>
                <a:ea typeface="Calibri"/>
                <a:cs typeface="+mj-cs"/>
              </a:rPr>
              <a:t>when </a:t>
            </a:r>
            <a:r>
              <a:rPr lang="en-US" sz="2000" b="1" dirty="0" err="1">
                <a:latin typeface="Times New Roman"/>
                <a:ea typeface="Calibri"/>
                <a:cs typeface="+mj-cs"/>
              </a:rPr>
              <a:t>normustard</a:t>
            </a:r>
            <a:r>
              <a:rPr lang="en-US" sz="2000" b="1" baseline="-25000" dirty="0">
                <a:latin typeface="Times New Roman"/>
                <a:ea typeface="Calibri"/>
                <a:cs typeface="+mj-cs"/>
              </a:rPr>
              <a:t>  </a:t>
            </a:r>
            <a:r>
              <a:rPr lang="en-US" sz="2000" b="1" dirty="0">
                <a:latin typeface="Times New Roman"/>
                <a:ea typeface="Calibri"/>
                <a:cs typeface="+mj-cs"/>
              </a:rPr>
              <a:t>act as alkylating agent and exert the cytotoxic effect. In addition 17α- estradiol has anti-androgenic effect, which slows the growth of cancer cells. Since both </a:t>
            </a:r>
            <a:r>
              <a:rPr lang="en-US" sz="2000" b="1" dirty="0" err="1">
                <a:latin typeface="Times New Roman"/>
                <a:ea typeface="Calibri"/>
                <a:cs typeface="+mj-cs"/>
              </a:rPr>
              <a:t>normustard</a:t>
            </a:r>
            <a:r>
              <a:rPr lang="en-US" sz="2000" b="1" dirty="0">
                <a:latin typeface="Times New Roman"/>
                <a:ea typeface="Calibri"/>
                <a:cs typeface="+mj-cs"/>
              </a:rPr>
              <a:t> and steroid have activity so this </a:t>
            </a:r>
            <a:r>
              <a:rPr lang="en-US" sz="2000" b="1" dirty="0" err="1">
                <a:latin typeface="Times New Roman"/>
                <a:ea typeface="Calibri"/>
                <a:cs typeface="+mj-cs"/>
              </a:rPr>
              <a:t>prodrug</a:t>
            </a:r>
            <a:r>
              <a:rPr lang="en-US" sz="2000" b="1" dirty="0">
                <a:latin typeface="Times New Roman"/>
                <a:ea typeface="Calibri"/>
                <a:cs typeface="+mj-cs"/>
              </a:rPr>
              <a:t> is called (mutual </a:t>
            </a:r>
            <a:r>
              <a:rPr lang="en-US" sz="2000" b="1" dirty="0" err="1">
                <a:latin typeface="Times New Roman"/>
                <a:ea typeface="Calibri"/>
                <a:cs typeface="+mj-cs"/>
              </a:rPr>
              <a:t>prodrug</a:t>
            </a:r>
            <a:r>
              <a:rPr lang="en-US" sz="2000" b="1" dirty="0">
                <a:latin typeface="Times New Roman"/>
                <a:ea typeface="Calibri"/>
                <a:cs typeface="+mj-cs"/>
              </a:rPr>
              <a:t>).</a:t>
            </a:r>
            <a:endParaRPr lang="en-US" sz="2000" b="1" dirty="0">
              <a:ea typeface="Calibri"/>
              <a:cs typeface="+mj-cs"/>
            </a:endParaRPr>
          </a:p>
          <a:p>
            <a:pPr>
              <a:lnSpc>
                <a:spcPct val="115000"/>
              </a:lnSpc>
              <a:spcAft>
                <a:spcPts val="1000"/>
              </a:spcAft>
              <a:tabLst>
                <a:tab pos="3457575" algn="l"/>
              </a:tabLst>
            </a:pPr>
            <a:r>
              <a:rPr lang="en-US" sz="2000" b="1" dirty="0">
                <a:latin typeface="Times New Roman"/>
                <a:ea typeface="Calibri"/>
                <a:cs typeface="+mj-cs"/>
              </a:rPr>
              <a:t>Note:- the phosphorylation of the estradiol can be utilized to increase the water solubility, which also constitutes a </a:t>
            </a:r>
            <a:r>
              <a:rPr lang="en-US" sz="2000" b="1" dirty="0" err="1">
                <a:latin typeface="Times New Roman"/>
                <a:ea typeface="Calibri"/>
                <a:cs typeface="+mj-cs"/>
              </a:rPr>
              <a:t>prodtug</a:t>
            </a:r>
            <a:r>
              <a:rPr lang="en-US" sz="2000" b="1" dirty="0">
                <a:latin typeface="Times New Roman"/>
                <a:ea typeface="Calibri"/>
                <a:cs typeface="+mj-cs"/>
              </a:rPr>
              <a:t> modification</a:t>
            </a:r>
            <a:r>
              <a:rPr lang="en-US" sz="2000" dirty="0">
                <a:latin typeface="Times New Roman"/>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261263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523483433"/>
              </p:ext>
            </p:extLst>
          </p:nvPr>
        </p:nvGraphicFramePr>
        <p:xfrm>
          <a:off x="467544" y="1196752"/>
          <a:ext cx="8566799" cy="4772372"/>
        </p:xfrm>
        <a:graphic>
          <a:graphicData uri="http://schemas.openxmlformats.org/presentationml/2006/ole">
            <mc:AlternateContent xmlns:mc="http://schemas.openxmlformats.org/markup-compatibility/2006">
              <mc:Choice xmlns:v="urn:schemas-microsoft-com:vml" Requires="v">
                <p:oleObj spid="_x0000_s30734" name="CS ChemDraw Drawing" r:id="rId3" imgW="7400163" imgH="4131183" progId="ChemDraw.Document.6.0">
                  <p:embed/>
                </p:oleObj>
              </mc:Choice>
              <mc:Fallback>
                <p:oleObj name="CS ChemDraw Drawing" r:id="rId3" imgW="7400163" imgH="413118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196752"/>
                        <a:ext cx="8566799" cy="4772372"/>
                      </a:xfrm>
                      <a:prstGeom prst="rect">
                        <a:avLst/>
                      </a:prstGeom>
                      <a:noFill/>
                    </p:spPr>
                  </p:pic>
                </p:oleObj>
              </mc:Fallback>
            </mc:AlternateContent>
          </a:graphicData>
        </a:graphic>
      </p:graphicFrame>
    </p:spTree>
    <p:extLst>
      <p:ext uri="{BB962C8B-B14F-4D97-AF65-F5344CB8AC3E}">
        <p14:creationId xmlns:p14="http://schemas.microsoft.com/office/powerpoint/2010/main" val="3985355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877</Words>
  <Application>Microsoft Office PowerPoint</Application>
  <PresentationFormat>عرض على الشاشة (3:4)‏</PresentationFormat>
  <Paragraphs>57</Paragraphs>
  <Slides>21</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21</vt:i4>
      </vt:variant>
    </vt:vector>
  </HeadingPairs>
  <TitlesOfParts>
    <vt:vector size="23"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69</cp:revision>
  <dcterms:created xsi:type="dcterms:W3CDTF">2014-10-12T05:31:15Z</dcterms:created>
  <dcterms:modified xsi:type="dcterms:W3CDTF">2018-10-15T09:12:12Z</dcterms:modified>
</cp:coreProperties>
</file>